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80" r:id="rId5"/>
    <p:sldId id="261" r:id="rId6"/>
    <p:sldId id="262" r:id="rId7"/>
    <p:sldId id="269" r:id="rId8"/>
    <p:sldId id="281" r:id="rId9"/>
    <p:sldId id="259" r:id="rId10"/>
    <p:sldId id="260" r:id="rId11"/>
    <p:sldId id="264" r:id="rId12"/>
    <p:sldId id="265" r:id="rId13"/>
    <p:sldId id="283" r:id="rId14"/>
    <p:sldId id="263" r:id="rId15"/>
    <p:sldId id="282" r:id="rId16"/>
    <p:sldId id="266" r:id="rId17"/>
    <p:sldId id="270" r:id="rId18"/>
    <p:sldId id="272" r:id="rId19"/>
    <p:sldId id="271" r:id="rId20"/>
    <p:sldId id="267" r:id="rId21"/>
    <p:sldId id="273" r:id="rId22"/>
    <p:sldId id="274" r:id="rId23"/>
    <p:sldId id="277" r:id="rId24"/>
    <p:sldId id="268" r:id="rId25"/>
    <p:sldId id="278" r:id="rId26"/>
    <p:sldId id="275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 snapToGrid="0" snapToObjects="1">
      <p:cViewPr>
        <p:scale>
          <a:sx n="95" d="100"/>
          <a:sy n="95" d="100"/>
        </p:scale>
        <p:origin x="14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EF1B0-4F29-7844-B816-0F7AD0BF21A4}" type="datetimeFigureOut">
              <a:rPr lang="en-US" smtClean="0"/>
              <a:t>3/12/20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8968F-FE21-5D4D-9ED5-F780463A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8968F-FE21-5D4D-9ED5-F780463A48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3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31D1-5B57-794B-AB12-BB910D438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917D28-A6EE-854B-95F4-6791720BD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D9987-141A-B241-8437-402B721A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5E59-D246-694F-996D-A30E007F75BC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CBCB7-1808-E04F-B0D3-8D8FDEB1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727B1-271D-D147-81D2-420512B7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E674-985B-7E44-87DF-626CAF5E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DDF7-0898-8A45-BFC2-8F38081B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0FA64-C5EE-9545-83AC-F484DD10E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06102-6A09-9A4D-B25A-E2EF2291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5E59-D246-694F-996D-A30E007F75BC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40F31-ECA6-8447-8E38-1C08AA6D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FE497-186C-854D-A6B0-9E382013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E674-985B-7E44-87DF-626CAF5E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3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557171-54B5-4244-B724-CBEB5410F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6EE91-8F9C-284D-BF1D-48BDB8CE4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0A311-CF25-194B-921E-5EA04216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5E59-D246-694F-996D-A30E007F75BC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A488E-5E9A-BB49-8457-0DC59CA2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16C2-4F65-C847-B973-A015CBDD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E674-985B-7E44-87DF-626CAF5E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F99AC-5305-1C48-A259-9D750906D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A99F6-AD49-344E-A641-FD071AFB0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0BC01-64B3-3D43-9D0C-904A0AFD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5E59-D246-694F-996D-A30E007F75BC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4BE16-A031-E846-BE7F-0628838AB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D7BD5-D786-4A4F-9CD8-B97B87B6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E674-985B-7E44-87DF-626CAF5E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3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B6E2-C733-E943-8B44-62F5B0C6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CE34D-8F30-7245-9D6E-6D6F592CC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EEA10-B24E-6948-B813-C9392399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5E59-D246-694F-996D-A30E007F75BC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0D9BF-A4E7-194E-8CB3-A3B5AC08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6A78B-CFAD-4242-A278-B8324577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E674-985B-7E44-87DF-626CAF5E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0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A9D23-B456-DE4A-A3BB-E6E6A1A6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481B9-1180-874C-8C0C-1113D6D15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9D6E2-5C4D-4240-8858-C035AD27E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098AE-2D9E-CB46-985E-BA4A4BE3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5E59-D246-694F-996D-A30E007F75BC}" type="datetimeFigureOut">
              <a:rPr lang="en-US" smtClean="0"/>
              <a:t>3/12/20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A2BD1-3F49-3D4C-9145-C5B2ED1F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8C6FE-F337-9149-A6DB-4CB29956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E674-985B-7E44-87DF-626CAF5E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0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9800-3116-D74D-AF75-00934414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E3B34-A5BC-5340-B3B4-9EE7B82D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DD542-69EF-9C44-8B57-8D0C6C7A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8D96A-B2A5-F544-8696-4B83F0A7E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9DB52-AEA1-B145-8E7A-C617346571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C0066E-AB25-604F-97B5-69AE6C291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5E59-D246-694F-996D-A30E007F75BC}" type="datetimeFigureOut">
              <a:rPr lang="en-US" smtClean="0"/>
              <a:t>3/12/20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4609CD-6D22-594D-9BCF-ADFA39AA0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7337E4-56A0-5847-9265-663F1EC0C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E674-985B-7E44-87DF-626CAF5E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7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4B60-C3D8-9A45-BBB1-E7A3E811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02464-966B-194E-BF93-C20D8921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5E59-D246-694F-996D-A30E007F75BC}" type="datetimeFigureOut">
              <a:rPr lang="en-US" smtClean="0"/>
              <a:t>3/12/20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F149B-2D43-0041-84BA-03AD5763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6F277-A836-B147-8BFF-2662B7AA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E674-985B-7E44-87DF-626CAF5E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1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4205D8-CF60-8F4B-A6A4-CDF21E71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5E59-D246-694F-996D-A30E007F75BC}" type="datetimeFigureOut">
              <a:rPr lang="en-US" smtClean="0"/>
              <a:t>3/12/20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A3BFC-0BD9-8746-AEA5-0939F903D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4C8CE-50F3-2249-86FA-74BD3973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E674-985B-7E44-87DF-626CAF5E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4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E9D3-EFBE-5A40-8CF3-A7187B11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3F5F5-C32D-944B-A339-13D342803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7F55D-CF74-D448-8746-E3247C723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61254-CB16-A84B-AF59-4ACDEA7B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5E59-D246-694F-996D-A30E007F75BC}" type="datetimeFigureOut">
              <a:rPr lang="en-US" smtClean="0"/>
              <a:t>3/12/20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57C81-E3DA-7448-A82F-9EE2CE60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7355E-AB94-4045-A182-A187987C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E674-985B-7E44-87DF-626CAF5E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3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0AF7-D286-974D-8367-C39D1E1F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6DBA94-1BD2-5C49-B2E0-DF954E8BF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167EB-E1AA-7D4D-B618-CF8DC0418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122AC-85AA-FF48-8C58-369575E54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5E59-D246-694F-996D-A30E007F75BC}" type="datetimeFigureOut">
              <a:rPr lang="en-US" smtClean="0"/>
              <a:t>3/12/20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D4348-62A8-2D45-81FD-E6564A83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594B1-9ED3-684B-9A99-662806CE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E674-985B-7E44-87DF-626CAF5E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4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5928A1-C3D3-3F4C-B402-3BA642AD4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45CAA-23EB-BF45-A142-4939ACBF6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D373B-6D3D-B64B-8EE3-7EB7D18A3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95E59-D246-694F-996D-A30E007F75BC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FCEEB-5F9E-CD49-837C-07EAE18A5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841C7-1A9F-4347-BD6F-C58523F1B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9E674-985B-7E44-87DF-626CAF5E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9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BC5C-EC23-1541-9898-C16FAF413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Neuroidal</a:t>
            </a:r>
            <a:r>
              <a:rPr lang="en-US" dirty="0"/>
              <a:t> Model by Leslie Valiant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D2AF7-2259-7441-8756-A96EAABCA3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Nishanth </a:t>
            </a:r>
            <a:r>
              <a:rPr lang="en-US" dirty="0" err="1"/>
              <a:t>Dikkala</a:t>
            </a:r>
            <a:endParaRPr lang="en-US" dirty="0"/>
          </a:p>
          <a:p>
            <a:r>
              <a:rPr lang="en-US" dirty="0"/>
              <a:t>March 13, 2020</a:t>
            </a:r>
          </a:p>
        </p:txBody>
      </p:sp>
    </p:spTree>
    <p:extLst>
      <p:ext uri="{BB962C8B-B14F-4D97-AF65-F5344CB8AC3E}">
        <p14:creationId xmlns:p14="http://schemas.microsoft.com/office/powerpoint/2010/main" val="1892374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E7B40-4E43-D240-BC7B-96712414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Formalizing Cognitive Function: Knowledge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0ED601-B628-D342-A2C9-4A4B5E3B91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Positive Knowledge Representations:</a:t>
                </a:r>
              </a:p>
              <a:p>
                <a:pPr lvl="1"/>
                <a:r>
                  <a:rPr lang="en-US" dirty="0"/>
                  <a:t>Each neuroid corresponds to a semantic item</a:t>
                </a:r>
              </a:p>
              <a:p>
                <a:pPr lvl="1"/>
                <a:r>
                  <a:rPr lang="en-US" dirty="0"/>
                  <a:t>Several </a:t>
                </a:r>
                <a:r>
                  <a:rPr lang="en-US" dirty="0" err="1"/>
                  <a:t>neuroids</a:t>
                </a:r>
                <a:r>
                  <a:rPr lang="en-US" dirty="0"/>
                  <a:t> represent single item.</a:t>
                </a:r>
              </a:p>
              <a:p>
                <a:pPr lvl="1"/>
                <a:r>
                  <a:rPr lang="en-US" dirty="0"/>
                  <a:t>Only those new items added to memory which are experienced.</a:t>
                </a:r>
              </a:p>
              <a:p>
                <a:pPr lvl="1"/>
                <a:r>
                  <a:rPr lang="en-US" dirty="0"/>
                  <a:t>Hierarchical – high level items represented as Boolean functions of lower-level items e.g. yellow car</a:t>
                </a:r>
              </a:p>
              <a:p>
                <a:pPr lvl="1"/>
                <a:r>
                  <a:rPr lang="en-US" dirty="0"/>
                  <a:t>Graded – only approximate Boolean functions represented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Semantic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≡   </m:t>
                    </m:r>
                  </m:oMath>
                </a14:m>
                <a:r>
                  <a:rPr lang="en-US" dirty="0"/>
                  <a:t> set of neuroids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(r per item)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0ED601-B628-D342-A2C9-4A4B5E3B91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57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F34E3-BFF8-5348-8A4C-A13542154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Properties from 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06AF3F-31AC-FF47-BE8D-6843BF57F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7748492" cy="492526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What do we need from G to enable a viable system for cognitive functions according to our knowledge representation model?</a:t>
                </a:r>
              </a:p>
              <a:p>
                <a:endParaRPr lang="en-US" dirty="0"/>
              </a:p>
              <a:p>
                <a:r>
                  <a:rPr lang="en-US" dirty="0"/>
                  <a:t>All </a:t>
                </a:r>
                <a:r>
                  <a:rPr lang="en-US" dirty="0" err="1"/>
                  <a:t>algos</a:t>
                </a:r>
                <a:r>
                  <a:rPr lang="en-US" dirty="0"/>
                  <a:t> in the model are </a:t>
                </a:r>
                <a:r>
                  <a:rPr lang="en-US" i="1" dirty="0"/>
                  <a:t>vicinal </a:t>
                </a:r>
              </a:p>
              <a:p>
                <a:pPr lvl="1"/>
                <a:r>
                  <a:rPr lang="en-US" dirty="0"/>
                  <a:t>Communication between two items not directly connected happens via common neighbors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= nodes connected to at least 1 neuroid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b="0" dirty="0"/>
                  <a:t>Frontier: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will be used to represent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3 properties required</a:t>
                </a:r>
              </a:p>
              <a:p>
                <a:pPr lvl="1"/>
                <a:r>
                  <a:rPr lang="en-US" dirty="0"/>
                  <a:t>Non-empty frontiers</a:t>
                </a:r>
              </a:p>
              <a:p>
                <a:pPr lvl="1"/>
                <a:r>
                  <a:rPr lang="en-US" dirty="0"/>
                  <a:t>Hashing property: frontier is not already allocated to another item</a:t>
                </a:r>
              </a:p>
              <a:p>
                <a:pPr lvl="1"/>
                <a:r>
                  <a:rPr lang="en-US" dirty="0"/>
                  <a:t>Sufficiently large set of relay nodes: for any two items want some nodes which connect them in both directions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06AF3F-31AC-FF47-BE8D-6843BF57F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7748492" cy="4925265"/>
              </a:xfrm>
              <a:blipFill>
                <a:blip r:embed="rId2"/>
                <a:stretch>
                  <a:fillRect l="-982" t="-2571" b="-1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A65B2D7-FDEF-E543-9FD4-D9968BF99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492" y="2501152"/>
            <a:ext cx="3887696" cy="277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ED4B-7F35-AC44-A6DF-EADA87C4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Properties from 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16FF23-D23F-DC43-A2BE-D49E9D5B24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All 3 can be achieved approximately using random graphs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b="0" dirty="0"/>
                  <a:t>Directed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𝑟𝑁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3 properties required</a:t>
                </a:r>
              </a:p>
              <a:p>
                <a:pPr lvl="1"/>
                <a:r>
                  <a:rPr lang="en-US" b="0" dirty="0"/>
                  <a:t>Sufficiently large frontier: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Hashing: </a:t>
                </a:r>
                <a:r>
                  <a:rPr lang="en-US" dirty="0" err="1"/>
                  <a:t>w.h.p</a:t>
                </a:r>
                <a:r>
                  <a:rPr lang="en-US" dirty="0"/>
                  <a:t>.,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aren’t assigned to some other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Sufficiently large set of relay nodes:  Given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𝑛𝑜𝑑𝑒𝑠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𝑐𝑜𝑚𝑚𝑜𝑛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𝑛𝑒𝑖𝑔h𝑏𝑜𝑟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𝑛𝑜𝑑𝑒𝑠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Pristine conditions assumptions:</a:t>
                </a:r>
              </a:p>
              <a:p>
                <a:pPr lvl="1"/>
                <a:r>
                  <a:rPr lang="en-US" dirty="0"/>
                  <a:t>Number of </a:t>
                </a:r>
                <a:r>
                  <a:rPr lang="en-US" dirty="0" err="1"/>
                  <a:t>neuroids</a:t>
                </a:r>
                <a:r>
                  <a:rPr lang="en-US" dirty="0"/>
                  <a:t> representing an item is exactly r</a:t>
                </a:r>
              </a:p>
              <a:p>
                <a:pPr lvl="1"/>
                <a:r>
                  <a:rPr lang="en-US" dirty="0"/>
                  <a:t>Edges towards </a:t>
                </a:r>
                <a:r>
                  <a:rPr lang="en-US" dirty="0" err="1"/>
                  <a:t>neuroids</a:t>
                </a:r>
                <a:r>
                  <a:rPr lang="en-US" dirty="0"/>
                  <a:t> not yet allocated are present with equal probability independently.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16FF23-D23F-DC43-A2BE-D49E9D5B2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  <a:blipFill>
                <a:blip r:embed="rId2"/>
                <a:stretch>
                  <a:fillRect l="-844" t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7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6E873-861F-384A-B7D3-FA7DB68C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Properties from 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792A14-59CB-3F4C-A5DE-A0B03CD94F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Sufficiently large frontier property</a:t>
                </a:r>
              </a:p>
              <a:p>
                <a:r>
                  <a:rPr lang="en-US" dirty="0"/>
                  <a:t>Given any node </a:t>
                </a:r>
                <a:r>
                  <a:rPr lang="en-US" dirty="0" err="1"/>
                  <a:t>i</a:t>
                </a:r>
                <a:r>
                  <a:rPr lang="en-US" dirty="0"/>
                  <a:t> not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𝑐𝑜𝑛𝑛𝑒𝑐𝑡𝑒𝑑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𝑙𝑒𝑎𝑠𝑡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1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̃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1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acc>
                              <m:accPr>
                                <m:chr m:val="̃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𝑓𝑟𝑜𝑛𝑡𝑖𝑒𝑟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792A14-59CB-3F4C-A5DE-A0B03CD94F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77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4011-C48B-054A-A0B5-05715E57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Formalizing Cognitive Functions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77A1BE-98FA-3F4F-A618-7CA782D2C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37346"/>
              </p:ext>
            </p:extLst>
          </p:nvPr>
        </p:nvGraphicFramePr>
        <p:xfrm>
          <a:off x="838200" y="3340087"/>
          <a:ext cx="10515600" cy="296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6886076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4041237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89104975"/>
                    </a:ext>
                  </a:extLst>
                </a:gridCol>
              </a:tblGrid>
              <a:tr h="891060"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Supervised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Unsupervised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69619"/>
                  </a:ext>
                </a:extLst>
              </a:tr>
              <a:tr h="1184463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Memorization and Deductive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Supervised Memorization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Unsupervised Memorization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246132"/>
                  </a:ext>
                </a:extLst>
              </a:tr>
              <a:tr h="89106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Inductive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Supervised Inductive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Unsupervised Inductive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7458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4273B12-9462-FB46-B8CE-C1AAA00CEB63}"/>
              </a:ext>
            </a:extLst>
          </p:cNvPr>
          <p:cNvSpPr txBox="1"/>
          <p:nvPr/>
        </p:nvSpPr>
        <p:spPr>
          <a:xfrm>
            <a:off x="3541059" y="2413310"/>
            <a:ext cx="51098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Classifying Learning Tasks</a:t>
            </a:r>
          </a:p>
        </p:txBody>
      </p:sp>
    </p:spTree>
    <p:extLst>
      <p:ext uri="{BB962C8B-B14F-4D97-AF65-F5344CB8AC3E}">
        <p14:creationId xmlns:p14="http://schemas.microsoft.com/office/powerpoint/2010/main" val="31271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1F4264-8F18-4A45-87C7-6447B3E172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FEE8CF-9D80-7942-8771-2CEB1FD3DC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8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10F39-E761-3648-92C1-79616674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Memorization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9622F-6C25-8640-AF62-738D3C8826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Informal Task: following presentation of an input, remember it so that </a:t>
                </a:r>
                <a:r>
                  <a:rPr lang="en-US" dirty="0" err="1"/>
                  <a:t>neuroidal</a:t>
                </a:r>
                <a:r>
                  <a:rPr lang="en-US" dirty="0"/>
                  <a:t> system recognizes future presentations of the same input.</a:t>
                </a:r>
                <a:br>
                  <a:rPr lang="en-US" dirty="0"/>
                </a:br>
                <a:r>
                  <a:rPr lang="en-US" dirty="0"/>
                  <a:t>Main challenge – storage allocation</a:t>
                </a:r>
              </a:p>
              <a:p>
                <a:endParaRPr lang="en-US" dirty="0"/>
              </a:p>
              <a:p>
                <a:r>
                  <a:rPr lang="en-US" dirty="0"/>
                  <a:t>Formal Task: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with semantic attributes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represented in NTR by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. Allocate new set of </a:t>
                </a:r>
                <a:r>
                  <a:rPr lang="en-US" dirty="0" err="1"/>
                  <a:t>neuroids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that corresponds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in future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fires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all fire.</a:t>
                </a:r>
              </a:p>
              <a:p>
                <a:endParaRPr lang="en-US" dirty="0"/>
              </a:p>
              <a:p>
                <a:r>
                  <a:rPr lang="en-US" dirty="0"/>
                  <a:t>Start simple: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Allocate the frontier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9622F-6C25-8640-AF62-738D3C8826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509" r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35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11A09-9993-0C49-A7F2-8FDFBC72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Memorization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7432C3-8CE6-B04F-B373-4C0404E521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First attempt</a:t>
                </a:r>
              </a:p>
              <a:p>
                <a:endParaRPr lang="en-US" dirty="0"/>
              </a:p>
              <a:p>
                <a:r>
                  <a:rPr lang="en-US" dirty="0"/>
                  <a:t>All nodes in frontier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start in state Available Memory (AM). </a:t>
                </a:r>
                <a:br>
                  <a:rPr lang="en-US" dirty="0"/>
                </a:br>
                <a:r>
                  <a:rPr lang="en-US" dirty="0"/>
                  <a:t>Incoming weights are all 1, threshold is infinite.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 STEP 0: Prompt: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then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7432C3-8CE6-B04F-B373-4C0404E521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287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11A09-9993-0C49-A7F2-8FDFBC722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89" y="149972"/>
            <a:ext cx="10515600" cy="1325563"/>
          </a:xfrm>
        </p:spPr>
        <p:txBody>
          <a:bodyPr/>
          <a:lstStyle/>
          <a:p>
            <a:r>
              <a:rPr lang="en-US" dirty="0"/>
              <a:t>Unsupervised Memorization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7432C3-8CE6-B04F-B373-4C0404E521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1259"/>
                <a:ext cx="10515600" cy="54057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STEP 0: Prompt: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then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Issue:</a:t>
                </a:r>
                <a:r>
                  <a:rPr lang="en-US" dirty="0"/>
                  <a:t> Node connected to 2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0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will also change state. redundancy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7432C3-8CE6-B04F-B373-4C0404E521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1259"/>
                <a:ext cx="10515600" cy="5405717"/>
              </a:xfrm>
              <a:blipFill>
                <a:blip r:embed="rId2"/>
                <a:stretch>
                  <a:fillRect l="-965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2F3D933-EB02-9E45-8275-167D38EDD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58" y="3483255"/>
            <a:ext cx="4923728" cy="2958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42A5F9-19F1-F84B-90F8-3CBF405CE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225" y="3483255"/>
            <a:ext cx="4900534" cy="2958353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60D86F8A-7F64-CA4A-8F34-FFE1ED5D957B}"/>
              </a:ext>
            </a:extLst>
          </p:cNvPr>
          <p:cNvSpPr/>
          <p:nvPr/>
        </p:nvSpPr>
        <p:spPr>
          <a:xfrm>
            <a:off x="5435301" y="47201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0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4611-2B22-6944-A16F-4BBCDB648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Memorization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50393-BD7B-DB40-A8AA-9BE33B4B7C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Algorithm without redundancy</a:t>
                </a:r>
              </a:p>
              <a:p>
                <a:r>
                  <a:rPr lang="en-US" dirty="0"/>
                  <a:t>STEP 0: Prompt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=1,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then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STEP 1: Prompt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=1,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then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=∞,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 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50393-BD7B-DB40-A8AA-9BE33B4B7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9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8112F-3591-7C45-8D58-2A5E4181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FF72-1BCB-FB4B-A2F8-7C44E7930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Feasible</a:t>
            </a: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computational</a:t>
            </a:r>
            <a:r>
              <a:rPr lang="en-US" dirty="0"/>
              <a:t> model of brain which also performs </a:t>
            </a:r>
            <a:r>
              <a:rPr lang="en-US" b="1" dirty="0">
                <a:solidFill>
                  <a:srgbClr val="C00000"/>
                </a:solidFill>
              </a:rPr>
              <a:t>learning</a:t>
            </a:r>
          </a:p>
          <a:p>
            <a:r>
              <a:rPr lang="en-US" dirty="0"/>
              <a:t>Theory to explain some fundamental capabilities of brain</a:t>
            </a:r>
          </a:p>
          <a:p>
            <a:pPr lvl="1"/>
            <a:r>
              <a:rPr lang="en-US" dirty="0"/>
              <a:t>Memorization</a:t>
            </a:r>
          </a:p>
          <a:p>
            <a:r>
              <a:rPr lang="en-US" dirty="0"/>
              <a:t>A central challenge: a concrete formulation</a:t>
            </a:r>
          </a:p>
          <a:p>
            <a:r>
              <a:rPr lang="en-US" dirty="0"/>
              <a:t>3 aspects to formalize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Functions to be computed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Model of computation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Algorithms</a:t>
            </a:r>
          </a:p>
          <a:p>
            <a:pPr lvl="1"/>
            <a:endParaRPr lang="en-US" dirty="0"/>
          </a:p>
          <a:p>
            <a:r>
              <a:rPr lang="en-US" dirty="0"/>
              <a:t>Proposed model should satisfy </a:t>
            </a:r>
            <a:r>
              <a:rPr lang="en-US" b="1" dirty="0">
                <a:solidFill>
                  <a:srgbClr val="00B050"/>
                </a:solidFill>
              </a:rPr>
              <a:t>biological constraints</a:t>
            </a:r>
          </a:p>
        </p:txBody>
      </p:sp>
    </p:spTree>
    <p:extLst>
      <p:ext uri="{BB962C8B-B14F-4D97-AF65-F5344CB8AC3E}">
        <p14:creationId xmlns:p14="http://schemas.microsoft.com/office/powerpoint/2010/main" val="37449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3EB6E-3767-6A4C-9837-C18E414A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Memorization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43BBBF-B73C-054A-A2CB-1C5DB583D5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Task: Given presentation of an input and a label for the input, associate the </a:t>
                </a:r>
                <a:r>
                  <a:rPr lang="en-US" dirty="0" err="1"/>
                  <a:t>neuroids</a:t>
                </a:r>
                <a:r>
                  <a:rPr lang="en-US" dirty="0"/>
                  <a:t> representing the input to the </a:t>
                </a:r>
                <a:r>
                  <a:rPr lang="en-US" dirty="0" err="1"/>
                  <a:t>neuroids</a:t>
                </a:r>
                <a:r>
                  <a:rPr lang="en-US" dirty="0"/>
                  <a:t> representing the label.</a:t>
                </a: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Formal task: Given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with semantic attributes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represented in NTR by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and a label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, associate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. In future, whenever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all fire,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must fire.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43BBBF-B73C-054A-A2CB-1C5DB583D5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588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B748D-CE13-7043-B5F2-C0D0BD40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Supervised Memorization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8869E-B206-9D4C-BF06-49767324A9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377" y="1143000"/>
                <a:ext cx="6766329" cy="56074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First approach</a:t>
                </a:r>
              </a:p>
              <a:p>
                <a:r>
                  <a:rPr lang="en-US" sz="2400" dirty="0"/>
                  <a:t>Assume relay nodes have weight 1 and threshold 1. so relay activations instantaneously.</a:t>
                </a:r>
              </a:p>
              <a:p>
                <a:r>
                  <a:rPr lang="en-US" sz="2400" dirty="0"/>
                  <a:t>STEP 0: Prompt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br>
                  <a:rPr lang="en-US" sz="2400" b="0" dirty="0"/>
                </a:br>
                <a:br>
                  <a:rPr lang="en-US" sz="2400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𝑈𝑀𝐹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then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sz="2400" b="0" dirty="0"/>
              </a:p>
              <a:p>
                <a:endParaRPr lang="en-US" sz="2400" b="0" dirty="0"/>
              </a:p>
              <a:p>
                <a:r>
                  <a:rPr lang="en-US" sz="2400" dirty="0"/>
                  <a:t>STEP 1: Prompt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br>
                  <a:rPr lang="en-US" sz="2400" b="0" dirty="0"/>
                </a:br>
                <a:br>
                  <a:rPr lang="en-US" sz="2400" b="0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then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r>
                  <a:rPr lang="en-US" sz="2400" b="0" dirty="0"/>
                  <a:t>Issue: other nodes connected to relay nodes can trigger them in future. Small prob. </a:t>
                </a:r>
                <a:r>
                  <a:rPr lang="en-US" sz="2400" dirty="0"/>
                  <a:t>o</a:t>
                </a:r>
                <a:r>
                  <a:rPr lang="en-US" sz="2400" b="0" dirty="0"/>
                  <a:t>f occurring.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8869E-B206-9D4C-BF06-49767324A9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377" y="1143000"/>
                <a:ext cx="6766329" cy="5607423"/>
              </a:xfrm>
              <a:blipFill>
                <a:blip r:embed="rId3"/>
                <a:stretch>
                  <a:fillRect l="-1124" t="-1806" r="-2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F656B15-698D-5F4C-AD51-63F9954DD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087" y="3560109"/>
            <a:ext cx="4947077" cy="3045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67C7BE-7D16-AB46-9276-8753DCDD9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087" y="376518"/>
            <a:ext cx="4949537" cy="285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50D0-566A-4540-9BCE-EF79D315E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Memorization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AD18BC-EE13-BC4C-894A-7E9ADD21CC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736106" cy="48979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Robust Approach – use bi-directional edges.</a:t>
                </a:r>
              </a:p>
              <a:p>
                <a:r>
                  <a:rPr lang="en-US" dirty="0"/>
                  <a:t>Each relay node starts in Available Relay (AR). Initial T=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incoming weights all 1, outgoing weights all 0.</a:t>
                </a:r>
              </a:p>
              <a:p>
                <a:r>
                  <a:rPr lang="en-US" dirty="0"/>
                  <a:t>STEP 0: Prompt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𝑈𝑀𝐹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</a:t>
                </a:r>
              </a:p>
              <a:p>
                <a:r>
                  <a:rPr lang="en-US" dirty="0"/>
                  <a:t>STEP 1: Prompt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𝐴𝑅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then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AD18BC-EE13-BC4C-894A-7E9ADD21CC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736106" cy="4897904"/>
              </a:xfrm>
              <a:blipFill>
                <a:blip r:embed="rId2"/>
                <a:stretch>
                  <a:fillRect l="-1161" t="-2338" r="-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F57D65B-4359-B44D-B6CE-197E34E50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496" y="3092823"/>
            <a:ext cx="4647504" cy="25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6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CFDF-2BD6-A84A-82D2-9E9C3F96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Memorization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34692C-9657-1049-BAD3-BCACA85BAE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620000" cy="481722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STEP 2: Prompt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then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 ∀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STEP 3: Prompt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(required as separate step due to</a:t>
                </a:r>
                <a:br>
                  <a:rPr lang="en-US" dirty="0"/>
                </a:br>
                <a:r>
                  <a:rPr lang="en-US" dirty="0"/>
                  <a:t>threshold update)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34692C-9657-1049-BAD3-BCACA85BAE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620000" cy="4817222"/>
              </a:xfrm>
              <a:blipFill>
                <a:blip r:embed="rId2"/>
                <a:stretch>
                  <a:fillRect l="-1331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E6C1190-11E7-9643-9785-C96A60C50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478679"/>
            <a:ext cx="4712684" cy="283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5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0B86C-BA4B-924A-B5EE-7EFEE19E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Inductive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E3013-CB5E-794E-8BF3-B883D32E05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Through examples, extrapolate to unseen inputs.</a:t>
                </a:r>
              </a:p>
              <a:p>
                <a:r>
                  <a:rPr lang="en-US" dirty="0"/>
                  <a:t>PAC-Learning model</a:t>
                </a:r>
              </a:p>
              <a:p>
                <a:pPr lvl="1"/>
                <a:r>
                  <a:rPr lang="en-US" dirty="0"/>
                  <a:t>Answer is an approximation to correct answer most of the time</a:t>
                </a:r>
              </a:p>
              <a:p>
                <a:pPr lvl="1"/>
                <a:r>
                  <a:rPr lang="en-US" dirty="0"/>
                  <a:t>Probability of correctness and accuracy improve with more samples</a:t>
                </a:r>
              </a:p>
              <a:p>
                <a:r>
                  <a:rPr lang="en-US" dirty="0"/>
                  <a:t>A simple example: Learning conjunctions</a:t>
                </a:r>
              </a:p>
              <a:p>
                <a:r>
                  <a:rPr lang="en-US" dirty="0"/>
                  <a:t>Given Boolean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the true function is a conjunction of a subset of them (e.g.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/>
                  <a:t>). </a:t>
                </a:r>
                <a:br>
                  <a:rPr lang="en-US" dirty="0"/>
                </a:br>
                <a:r>
                  <a:rPr lang="en-US" dirty="0"/>
                  <a:t>Input: examples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/>
                  <a:t>.  (no noise setting)</a:t>
                </a:r>
                <a:br>
                  <a:rPr lang="en-US" dirty="0"/>
                </a:br>
                <a:r>
                  <a:rPr lang="en-US" dirty="0"/>
                  <a:t>Output: Learnt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/>
                  <a:t> such that </a:t>
                </a:r>
                <a:r>
                  <a:rPr lang="en-US" dirty="0" err="1"/>
                  <a:t>w.p</a:t>
                </a:r>
                <a:r>
                  <a:rPr lang="en-US" dirty="0"/>
                  <a:t> &gt;9/10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E3013-CB5E-794E-8BF3-B883D32E05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978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BDF26-FF1E-0F46-8DA6-8BA48F96D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Inductive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E1F4B-4708-2C4B-86A6-50CBB2FC38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Simple elimination algorithm</a:t>
                </a:r>
              </a:p>
              <a:p>
                <a:pPr lvl="1"/>
                <a:r>
                  <a:rPr lang="en-US" dirty="0"/>
                  <a:t>On first positive example, perform analog  of SM – to remember all items involved in the example. The nodes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are in state SC (Supervised Conjunction) after this step.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On every further positive example perform the following: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STEP: Prompt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example</m:t>
                        </m:r>
                      </m:e>
                    </m:d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𝑆𝐶𝐹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then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E1F4B-4708-2C4B-86A6-50CBB2FC3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857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73FDF-EDC5-014A-B17D-193249769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Inductive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F28992-EC49-864A-887A-EA4BFD6B2A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Learning linear threshold functions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iff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F28992-EC49-864A-887A-EA4BFD6B2A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751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B3B48-CAFD-0144-8690-F0B2296D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Inductive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EA935-AAE4-DF44-AC8B-D642CB9944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Perceptron Algorithm:</a:t>
                </a:r>
              </a:p>
              <a:p>
                <a:pPr lvl="1"/>
                <a:r>
                  <a:rPr lang="en-US" dirty="0"/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Given an 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agrees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nary>
                  </m:oMath>
                </a14:m>
                <a:r>
                  <a:rPr lang="en-US" dirty="0"/>
                  <a:t> then do nothing, else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Easy to implement using </a:t>
                </a:r>
                <a:r>
                  <a:rPr lang="en-US" dirty="0" err="1"/>
                  <a:t>neuroids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EA935-AAE4-DF44-AC8B-D642CB994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10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AC04-105E-2441-8997-17B727998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Biological Constraints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D78D7B-4D4F-9C4D-9A16-B575163665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Pyramidal cells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No new neurons after birth</a:t>
                </a:r>
              </a:p>
              <a:p>
                <a:r>
                  <a:rPr lang="en-US" dirty="0"/>
                  <a:t>Believed that no new connections are made among neurons during lifetime</a:t>
                </a:r>
              </a:p>
              <a:p>
                <a:r>
                  <a:rPr lang="en-US" dirty="0"/>
                  <a:t>Primary mechanism for learning is weight change</a:t>
                </a:r>
              </a:p>
              <a:p>
                <a:r>
                  <a:rPr lang="en-US" dirty="0"/>
                  <a:t>Certain areas designated as sensory areas – process information from senses.</a:t>
                </a:r>
              </a:p>
              <a:p>
                <a:r>
                  <a:rPr lang="en-US" dirty="0"/>
                  <a:t>Highly uniform physiology of cortex</a:t>
                </a:r>
              </a:p>
              <a:p>
                <a:r>
                  <a:rPr lang="en-US" dirty="0"/>
                  <a:t>Some other quantitative constraints..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D78D7B-4D4F-9C4D-9A16-B575163665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241"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76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C70CC6-8A60-3B4E-A12A-35E028B7D1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Model of Computation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A9336B-CDF0-EF4F-9CD2-67728D2CEF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0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8A5A-A155-0440-8445-7A20059E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" y="365125"/>
            <a:ext cx="11940989" cy="13255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Neuroidal</a:t>
            </a:r>
            <a:r>
              <a:rPr lang="en-US" dirty="0"/>
              <a:t> Model – </a:t>
            </a:r>
            <a:r>
              <a:rPr lang="en-US" dirty="0" err="1"/>
              <a:t>Neuroidal</a:t>
            </a:r>
            <a:r>
              <a:rPr lang="en-US" dirty="0"/>
              <a:t> Tabula Rasa (NTR)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B5F6AC-564E-0B4C-A484-4B844DB3E6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 – directed graph G = (V,E), |V|=n</a:t>
                </a:r>
              </a:p>
              <a:p>
                <a:r>
                  <a:rPr lang="en-US" dirty="0"/>
                  <a:t>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represents a neuroid</a:t>
                </a:r>
              </a:p>
              <a:p>
                <a:r>
                  <a:rPr lang="en-US" dirty="0"/>
                  <a:t>W = set of edge weights</a:t>
                </a:r>
              </a:p>
              <a:p>
                <a:r>
                  <a:rPr lang="en-US" dirty="0"/>
                  <a:t>X = set of modes for a neuroid</a:t>
                </a:r>
              </a:p>
              <a:p>
                <a:pPr lvl="1"/>
                <a:r>
                  <a:rPr lang="en-US" dirty="0"/>
                  <a:t>Consist of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= mode update </a:t>
                </a:r>
                <a:r>
                  <a:rPr lang="en-US" dirty="0" err="1"/>
                  <a:t>fn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= weight update </a:t>
                </a:r>
                <a:r>
                  <a:rPr lang="en-US" dirty="0" err="1"/>
                  <a:t>fn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 can have bidirectional edges.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B5F6AC-564E-0B4C-A484-4B844DB3E6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2F45D60-6CF1-3C48-B689-E411048AA736}"/>
                  </a:ext>
                </a:extLst>
              </p:cNvPr>
              <p:cNvSpPr/>
              <p:nvPr/>
            </p:nvSpPr>
            <p:spPr>
              <a:xfrm>
                <a:off x="9545594" y="2811162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2F45D60-6CF1-3C48-B689-E411048AA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594" y="2811162"/>
                <a:ext cx="914400" cy="9144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73C55BA-513A-A643-BE83-91915A73A93D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10002794" y="1482811"/>
            <a:ext cx="0" cy="1328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07C49BD-C61C-2D41-9F8E-5256DB29905B}"/>
              </a:ext>
            </a:extLst>
          </p:cNvPr>
          <p:cNvCxnSpPr>
            <a:cxnSpLocks/>
            <a:endCxn id="25" idx="5"/>
          </p:cNvCxnSpPr>
          <p:nvPr/>
        </p:nvCxnSpPr>
        <p:spPr>
          <a:xfrm flipH="1" flipV="1">
            <a:off x="10326083" y="3591651"/>
            <a:ext cx="609647" cy="1437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CD73ECE-5A61-DE44-9EDB-E2FF2A265F44}"/>
              </a:ext>
            </a:extLst>
          </p:cNvPr>
          <p:cNvCxnSpPr>
            <a:cxnSpLocks/>
            <a:endCxn id="25" idx="3"/>
          </p:cNvCxnSpPr>
          <p:nvPr/>
        </p:nvCxnSpPr>
        <p:spPr>
          <a:xfrm flipV="1">
            <a:off x="9292281" y="3591651"/>
            <a:ext cx="387224" cy="1326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CCD087-2EBE-A941-B0AD-D1ED889E7876}"/>
              </a:ext>
            </a:extLst>
          </p:cNvPr>
          <p:cNvCxnSpPr>
            <a:cxnSpLocks/>
            <a:endCxn id="25" idx="4"/>
          </p:cNvCxnSpPr>
          <p:nvPr/>
        </p:nvCxnSpPr>
        <p:spPr>
          <a:xfrm flipH="1" flipV="1">
            <a:off x="10002794" y="3725562"/>
            <a:ext cx="47414" cy="1303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30E3942-ACF4-8B41-AAC5-9292CE03995C}"/>
                  </a:ext>
                </a:extLst>
              </p:cNvPr>
              <p:cNvSpPr txBox="1"/>
              <p:nvPr/>
            </p:nvSpPr>
            <p:spPr>
              <a:xfrm>
                <a:off x="9868883" y="2032612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30E3942-ACF4-8B41-AAC5-9292CE039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8883" y="2032612"/>
                <a:ext cx="914400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CFCA211-8C1D-C54B-A5A4-EA2E57231D80}"/>
                  </a:ext>
                </a:extLst>
              </p:cNvPr>
              <p:cNvSpPr txBox="1"/>
              <p:nvPr/>
            </p:nvSpPr>
            <p:spPr>
              <a:xfrm>
                <a:off x="8812519" y="3941093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CFCA211-8C1D-C54B-A5A4-EA2E57231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519" y="3941093"/>
                <a:ext cx="9144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124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CA98-00D4-6D46-BBF4-1B905281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of a Neuroid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ECE684-9EBD-824F-B94A-FEA00F58DB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2812"/>
                <a:ext cx="10515600" cy="526761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Timing </a:t>
                </a:r>
              </a:p>
              <a:p>
                <a:pPr lvl="1"/>
                <a:r>
                  <a:rPr lang="en-US" dirty="0"/>
                  <a:t>discrete time steps 0,1,2,… </a:t>
                </a:r>
              </a:p>
              <a:p>
                <a:pPr lvl="1"/>
                <a:r>
                  <a:rPr lang="en-US" dirty="0"/>
                  <a:t>All </a:t>
                </a:r>
                <a:r>
                  <a:rPr lang="en-US" dirty="0" err="1"/>
                  <a:t>neuroids</a:t>
                </a:r>
                <a:r>
                  <a:rPr lang="en-US" dirty="0"/>
                  <a:t> have synchronized identical clocks</a:t>
                </a:r>
              </a:p>
              <a:p>
                <a:pPr lvl="2"/>
                <a:r>
                  <a:rPr lang="en-US" dirty="0"/>
                  <a:t>Not too unrealistic biologically</a:t>
                </a:r>
              </a:p>
              <a:p>
                <a:r>
                  <a:rPr lang="en-US" b="0" dirty="0"/>
                  <a:t>Activation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iring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(mode update)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(weight update)</a:t>
                </a:r>
              </a:p>
              <a:p>
                <a:r>
                  <a:rPr lang="en-US" dirty="0"/>
                  <a:t>Firing: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Instantaneous and stops firing by end of next time step</a:t>
                </a:r>
              </a:p>
              <a:p>
                <a:pPr lvl="1"/>
                <a:r>
                  <a:rPr lang="en-US" dirty="0"/>
                  <a:t>States are denoted by strings in algorithms.</a:t>
                </a:r>
                <a:br>
                  <a:rPr lang="en-US" dirty="0"/>
                </a:br>
                <a:r>
                  <a:rPr lang="en-US" dirty="0"/>
                  <a:t>e.g. AR = available relay</a:t>
                </a:r>
                <a:br>
                  <a:rPr lang="en-US" dirty="0"/>
                </a:br>
                <a:r>
                  <a:rPr lang="en-US" dirty="0"/>
                  <a:t>on firing, ‘F’ appended at end, i.e.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ARF</a:t>
                </a:r>
              </a:p>
              <a:p>
                <a:pPr lvl="1"/>
                <a:r>
                  <a:rPr lang="en-US" dirty="0"/>
                  <a:t>Firing transitions (e.g. 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ARF) always happen if threshold conditions met.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ECE684-9EBD-824F-B94A-FEA00F58DB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2812"/>
                <a:ext cx="10515600" cy="5267612"/>
              </a:xfrm>
              <a:blipFill>
                <a:blip r:embed="rId2"/>
                <a:stretch>
                  <a:fillRect l="-965" t="-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F4B80B1-1191-D645-AD08-DB67D5B788A3}"/>
                  </a:ext>
                </a:extLst>
              </p:cNvPr>
              <p:cNvSpPr/>
              <p:nvPr/>
            </p:nvSpPr>
            <p:spPr>
              <a:xfrm>
                <a:off x="9545594" y="2811162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F4B80B1-1191-D645-AD08-DB67D5B78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594" y="2811162"/>
                <a:ext cx="914400" cy="9144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55ABA21-07E8-AC41-8867-F43F4578DADD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10002794" y="1482811"/>
            <a:ext cx="0" cy="1328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D2DFB3-B1E2-3443-8A61-E26F3F09AF8D}"/>
              </a:ext>
            </a:extLst>
          </p:cNvPr>
          <p:cNvCxnSpPr>
            <a:cxnSpLocks/>
            <a:endCxn id="4" idx="5"/>
          </p:cNvCxnSpPr>
          <p:nvPr/>
        </p:nvCxnSpPr>
        <p:spPr>
          <a:xfrm flipH="1" flipV="1">
            <a:off x="10326083" y="3591651"/>
            <a:ext cx="609647" cy="1437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18ED78-9547-6E43-AA16-D13E84C75CB0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9292281" y="3591651"/>
            <a:ext cx="387224" cy="1326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A306EB-554A-F34E-90BC-9ADE3E290C24}"/>
              </a:ext>
            </a:extLst>
          </p:cNvPr>
          <p:cNvCxnSpPr>
            <a:cxnSpLocks/>
            <a:endCxn id="4" idx="4"/>
          </p:cNvCxnSpPr>
          <p:nvPr/>
        </p:nvCxnSpPr>
        <p:spPr>
          <a:xfrm flipH="1" flipV="1">
            <a:off x="10002794" y="3725562"/>
            <a:ext cx="47414" cy="1303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6964D2-37B2-084F-ADAD-C3452B2F5568}"/>
                  </a:ext>
                </a:extLst>
              </p:cNvPr>
              <p:cNvSpPr txBox="1"/>
              <p:nvPr/>
            </p:nvSpPr>
            <p:spPr>
              <a:xfrm>
                <a:off x="9868883" y="2032612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6964D2-37B2-084F-ADAD-C3452B2F5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8883" y="2032612"/>
                <a:ext cx="914400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FE45CA-EFA8-B246-A9C8-F2E809B71EB0}"/>
                  </a:ext>
                </a:extLst>
              </p:cNvPr>
              <p:cNvSpPr txBox="1"/>
              <p:nvPr/>
            </p:nvSpPr>
            <p:spPr>
              <a:xfrm>
                <a:off x="8812519" y="3941093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FE45CA-EFA8-B246-A9C8-F2E809B71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519" y="3941093"/>
                <a:ext cx="9144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175C5D-6781-1C41-82B6-0063EF5A625D}"/>
                  </a:ext>
                </a:extLst>
              </p:cNvPr>
              <p:cNvSpPr txBox="1"/>
              <p:nvPr/>
            </p:nvSpPr>
            <p:spPr>
              <a:xfrm>
                <a:off x="7586460" y="2868509"/>
                <a:ext cx="2140459" cy="799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firing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175C5D-6781-1C41-82B6-0063EF5A6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460" y="2868509"/>
                <a:ext cx="2140459" cy="799706"/>
              </a:xfrm>
              <a:prstGeom prst="rect">
                <a:avLst/>
              </a:prstGeom>
              <a:blipFill>
                <a:blip r:embed="rId6"/>
                <a:stretch>
                  <a:fillRect t="-115625" b="-15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03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813B-7631-BB4C-B7DD-E51B87445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Neuroidal</a:t>
            </a:r>
            <a:r>
              <a:rPr lang="en-US" dirty="0"/>
              <a:t>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77A63-33E6-254F-9BA3-B35B2C713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above, two things remain: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Initial Conditions (IC):</a:t>
            </a:r>
          </a:p>
          <a:p>
            <a:pPr lvl="1"/>
            <a:r>
              <a:rPr lang="en-US" dirty="0"/>
              <a:t>Starting weights, states and thresholds of all </a:t>
            </a:r>
            <a:r>
              <a:rPr lang="en-US" dirty="0" err="1"/>
              <a:t>neuroids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Input Sequence (IS): </a:t>
            </a:r>
          </a:p>
          <a:p>
            <a:pPr lvl="1"/>
            <a:r>
              <a:rPr lang="en-US" dirty="0"/>
              <a:t>Peripherals which connect to external sensors. Connect to certain base </a:t>
            </a:r>
            <a:r>
              <a:rPr lang="en-US" dirty="0" err="1"/>
              <a:t>neuroids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IS specifies timing of firing of the base </a:t>
            </a:r>
            <a:r>
              <a:rPr lang="en-US" dirty="0" err="1"/>
              <a:t>neuroids</a:t>
            </a:r>
            <a:r>
              <a:rPr lang="en-US" dirty="0"/>
              <a:t> controlled by peripherals</a:t>
            </a:r>
          </a:p>
        </p:txBody>
      </p:sp>
    </p:spTree>
    <p:extLst>
      <p:ext uri="{BB962C8B-B14F-4D97-AF65-F5344CB8AC3E}">
        <p14:creationId xmlns:p14="http://schemas.microsoft.com/office/powerpoint/2010/main" val="31864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B32BC9-B437-154E-BD17-7C47C87305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Functions to be Computed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D584E85-6489-554B-9AA2-B81EF0EE5B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9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D2F0D-4FA9-A540-876E-8A91CCCDB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Formalizing Cognitive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6BC7-A8A7-FB42-A782-B7D9F359E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7223"/>
          </a:xfrm>
        </p:spPr>
        <p:txBody>
          <a:bodyPr>
            <a:normAutofit/>
          </a:bodyPr>
          <a:lstStyle/>
          <a:p>
            <a:r>
              <a:rPr lang="en-US" dirty="0"/>
              <a:t>Many different schools of thought</a:t>
            </a:r>
          </a:p>
          <a:p>
            <a:r>
              <a:rPr lang="en-US" dirty="0"/>
              <a:t>Difficult to describe total behavior in full complexity</a:t>
            </a:r>
          </a:p>
          <a:p>
            <a:r>
              <a:rPr lang="en-US" dirty="0"/>
              <a:t>Difficult to decompose into simpler constituents</a:t>
            </a:r>
          </a:p>
          <a:p>
            <a:r>
              <a:rPr lang="en-US" dirty="0"/>
              <a:t>Mathematical description of mental faculties – centuries old challenge</a:t>
            </a:r>
          </a:p>
          <a:p>
            <a:r>
              <a:rPr lang="en-US" dirty="0"/>
              <a:t>Boolean algebra</a:t>
            </a:r>
          </a:p>
          <a:p>
            <a:pPr lvl="1"/>
            <a:r>
              <a:rPr lang="en-US" dirty="0"/>
              <a:t>Useful starting point</a:t>
            </a:r>
          </a:p>
          <a:p>
            <a:pPr lvl="1"/>
            <a:r>
              <a:rPr lang="en-US" dirty="0"/>
              <a:t>Discrete representations</a:t>
            </a:r>
          </a:p>
          <a:p>
            <a:pPr lvl="1"/>
            <a:r>
              <a:rPr lang="en-US" dirty="0"/>
              <a:t>Actual implementation “fuzzy/soft”</a:t>
            </a:r>
          </a:p>
          <a:p>
            <a:pPr lvl="1"/>
            <a:r>
              <a:rPr lang="en-US" dirty="0"/>
              <a:t>Conjunctions, disjunctions, DNFs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6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856</Words>
  <Application>Microsoft Macintosh PowerPoint</Application>
  <PresentationFormat>Widescreen</PresentationFormat>
  <Paragraphs>177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The Neuroidal Model by Leslie Valiant</vt:lpstr>
      <vt:lpstr>Goal</vt:lpstr>
      <vt:lpstr>Some Biological Constraints</vt:lpstr>
      <vt:lpstr>The Model of Computation</vt:lpstr>
      <vt:lpstr>The Neuroidal Model – Neuroidal Tabula Rasa (NTR)</vt:lpstr>
      <vt:lpstr>Working of a Neuroid</vt:lpstr>
      <vt:lpstr>The Neuroidal Model</vt:lpstr>
      <vt:lpstr>The Functions to be Computed</vt:lpstr>
      <vt:lpstr>Formalizing Cognitive Function</vt:lpstr>
      <vt:lpstr>Formalizing Cognitive Function: Knowledge Representation</vt:lpstr>
      <vt:lpstr>Desired Properties from G</vt:lpstr>
      <vt:lpstr>Desired Properties from G</vt:lpstr>
      <vt:lpstr>Desired Properties from G</vt:lpstr>
      <vt:lpstr>Formalizing Cognitive Functions</vt:lpstr>
      <vt:lpstr>Algorithms</vt:lpstr>
      <vt:lpstr>Unsupervised Memorization</vt:lpstr>
      <vt:lpstr>Unsupervised Memorization</vt:lpstr>
      <vt:lpstr>Unsupervised Memorization</vt:lpstr>
      <vt:lpstr>Unsupervised Memorization</vt:lpstr>
      <vt:lpstr>Supervised Memorization</vt:lpstr>
      <vt:lpstr>Supervised Memorization</vt:lpstr>
      <vt:lpstr>Supervised Memorization</vt:lpstr>
      <vt:lpstr>Supervised Memorization</vt:lpstr>
      <vt:lpstr>Supervised Inductive Learning</vt:lpstr>
      <vt:lpstr>Supervised Inductive Learning</vt:lpstr>
      <vt:lpstr>Supervised Inductive Learning</vt:lpstr>
      <vt:lpstr>Supervised Inductive Learning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Neuroidal Model by Leslie Valiant</dc:title>
  <dc:creator>Microsoft Office User</dc:creator>
  <cp:lastModifiedBy>Microsoft Office User</cp:lastModifiedBy>
  <cp:revision>222</cp:revision>
  <dcterms:created xsi:type="dcterms:W3CDTF">2020-03-12T14:00:42Z</dcterms:created>
  <dcterms:modified xsi:type="dcterms:W3CDTF">2020-03-13T19:31:37Z</dcterms:modified>
</cp:coreProperties>
</file>